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3" r:id="rId6"/>
    <p:sldId id="364" r:id="rId7"/>
    <p:sldId id="368" r:id="rId8"/>
    <p:sldId id="366" r:id="rId9"/>
    <p:sldId id="369" r:id="rId10"/>
    <p:sldId id="370" r:id="rId11"/>
    <p:sldId id="365" r:id="rId12"/>
    <p:sldId id="371"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B615D7-4DD4-4C6B-8B89-CC8B38819864}" v="6" dt="2024-08-08T13:47:03.5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607" autoAdjust="0"/>
    <p:restoredTop sz="94679" autoAdjust="0"/>
  </p:normalViewPr>
  <p:slideViewPr>
    <p:cSldViewPr snapToGrid="0">
      <p:cViewPr varScale="1">
        <p:scale>
          <a:sx n="64" d="100"/>
          <a:sy n="64" d="100"/>
        </p:scale>
        <p:origin x="580"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zzarri Simone" userId="38ace0bf-2e79-46ad-bf79-338755bb0fc2" providerId="ADAL" clId="{80B615D7-4DD4-4C6B-8B89-CC8B38819864}"/>
    <pc:docChg chg="undo custSel addSld modSld modMainMaster">
      <pc:chgData name="Bizzarri Simone" userId="38ace0bf-2e79-46ad-bf79-338755bb0fc2" providerId="ADAL" clId="{80B615D7-4DD4-4C6B-8B89-CC8B38819864}" dt="2024-08-08T13:51:05.487" v="375" actId="20577"/>
      <pc:docMkLst>
        <pc:docMk/>
      </pc:docMkLst>
      <pc:sldChg chg="modSp mod">
        <pc:chgData name="Bizzarri Simone" userId="38ace0bf-2e79-46ad-bf79-338755bb0fc2" providerId="ADAL" clId="{80B615D7-4DD4-4C6B-8B89-CC8B38819864}" dt="2024-08-08T13:47:13.225" v="351" actId="20577"/>
        <pc:sldMkLst>
          <pc:docMk/>
          <pc:sldMk cId="0" sldId="341"/>
        </pc:sldMkLst>
        <pc:spChg chg="mod">
          <ac:chgData name="Bizzarri Simone" userId="38ace0bf-2e79-46ad-bf79-338755bb0fc2" providerId="ADAL" clId="{80B615D7-4DD4-4C6B-8B89-CC8B38819864}" dt="2024-08-08T13:47:13.225" v="351" actId="20577"/>
          <ac:spMkLst>
            <pc:docMk/>
            <pc:sldMk cId="0" sldId="341"/>
            <ac:spMk id="5122" creationId="{6BFCA172-672F-4297-B767-9F7EDE373FA1}"/>
          </ac:spMkLst>
        </pc:spChg>
      </pc:sldChg>
      <pc:sldChg chg="modSp mod">
        <pc:chgData name="Bizzarri Simone" userId="38ace0bf-2e79-46ad-bf79-338755bb0fc2" providerId="ADAL" clId="{80B615D7-4DD4-4C6B-8B89-CC8B38819864}" dt="2024-08-08T08:22:58.612" v="317" actId="1076"/>
        <pc:sldMkLst>
          <pc:docMk/>
          <pc:sldMk cId="0" sldId="363"/>
        </pc:sldMkLst>
        <pc:spChg chg="mod">
          <ac:chgData name="Bizzarri Simone" userId="38ace0bf-2e79-46ad-bf79-338755bb0fc2" providerId="ADAL" clId="{80B615D7-4DD4-4C6B-8B89-CC8B38819864}" dt="2024-08-08T08:22:58.612" v="317" actId="1076"/>
          <ac:spMkLst>
            <pc:docMk/>
            <pc:sldMk cId="0" sldId="363"/>
            <ac:spMk id="6147" creationId="{33CFEE74-7B51-47B2-8BC9-945D38E983E7}"/>
          </ac:spMkLst>
        </pc:spChg>
      </pc:sldChg>
      <pc:sldChg chg="modSp mod">
        <pc:chgData name="Bizzarri Simone" userId="38ace0bf-2e79-46ad-bf79-338755bb0fc2" providerId="ADAL" clId="{80B615D7-4DD4-4C6B-8B89-CC8B38819864}" dt="2024-08-08T08:23:04.595" v="318" actId="1076"/>
        <pc:sldMkLst>
          <pc:docMk/>
          <pc:sldMk cId="0" sldId="364"/>
        </pc:sldMkLst>
        <pc:spChg chg="mod">
          <ac:chgData name="Bizzarri Simone" userId="38ace0bf-2e79-46ad-bf79-338755bb0fc2" providerId="ADAL" clId="{80B615D7-4DD4-4C6B-8B89-CC8B38819864}" dt="2024-08-08T08:23:04.595" v="318" actId="1076"/>
          <ac:spMkLst>
            <pc:docMk/>
            <pc:sldMk cId="0" sldId="364"/>
            <ac:spMk id="4" creationId="{B2A5EE6F-86CE-B6A7-AF19-715B947A837C}"/>
          </ac:spMkLst>
        </pc:spChg>
      </pc:sldChg>
      <pc:sldChg chg="modSp mod">
        <pc:chgData name="Bizzarri Simone" userId="38ace0bf-2e79-46ad-bf79-338755bb0fc2" providerId="ADAL" clId="{80B615D7-4DD4-4C6B-8B89-CC8B38819864}" dt="2024-08-08T09:05:17.715" v="322" actId="1076"/>
        <pc:sldMkLst>
          <pc:docMk/>
          <pc:sldMk cId="0" sldId="365"/>
        </pc:sldMkLst>
        <pc:spChg chg="mod">
          <ac:chgData name="Bizzarri Simone" userId="38ace0bf-2e79-46ad-bf79-338755bb0fc2" providerId="ADAL" clId="{80B615D7-4DD4-4C6B-8B89-CC8B38819864}" dt="2024-08-08T07:41:54.474" v="225" actId="20577"/>
          <ac:spMkLst>
            <pc:docMk/>
            <pc:sldMk cId="0" sldId="365"/>
            <ac:spMk id="8194" creationId="{3AFF4909-1900-46CD-87F7-AE296C59418F}"/>
          </ac:spMkLst>
        </pc:spChg>
        <pc:spChg chg="mod">
          <ac:chgData name="Bizzarri Simone" userId="38ace0bf-2e79-46ad-bf79-338755bb0fc2" providerId="ADAL" clId="{80B615D7-4DD4-4C6B-8B89-CC8B38819864}" dt="2024-08-08T09:05:17.715" v="322" actId="1076"/>
          <ac:spMkLst>
            <pc:docMk/>
            <pc:sldMk cId="0" sldId="365"/>
            <ac:spMk id="8195" creationId="{A955EC6E-B2A1-4AA5-9F6A-E317D7FE324C}"/>
          </ac:spMkLst>
        </pc:spChg>
      </pc:sldChg>
      <pc:sldChg chg="modSp mod">
        <pc:chgData name="Bizzarri Simone" userId="38ace0bf-2e79-46ad-bf79-338755bb0fc2" providerId="ADAL" clId="{80B615D7-4DD4-4C6B-8B89-CC8B38819864}" dt="2024-08-08T09:04:32.097" v="319" actId="1076"/>
        <pc:sldMkLst>
          <pc:docMk/>
          <pc:sldMk cId="2918911614" sldId="368"/>
        </pc:sldMkLst>
        <pc:spChg chg="mod">
          <ac:chgData name="Bizzarri Simone" userId="38ace0bf-2e79-46ad-bf79-338755bb0fc2" providerId="ADAL" clId="{80B615D7-4DD4-4C6B-8B89-CC8B38819864}" dt="2024-08-08T09:04:32.097" v="319" actId="1076"/>
          <ac:spMkLst>
            <pc:docMk/>
            <pc:sldMk cId="2918911614" sldId="368"/>
            <ac:spMk id="6" creationId="{F1CD7683-CEC6-4EC8-F143-7DD790DA9B21}"/>
          </ac:spMkLst>
        </pc:spChg>
      </pc:sldChg>
      <pc:sldChg chg="modSp">
        <pc:chgData name="Bizzarri Simone" userId="38ace0bf-2e79-46ad-bf79-338755bb0fc2" providerId="ADAL" clId="{80B615D7-4DD4-4C6B-8B89-CC8B38819864}" dt="2024-08-08T09:05:01.403" v="320" actId="14100"/>
        <pc:sldMkLst>
          <pc:docMk/>
          <pc:sldMk cId="534363503" sldId="369"/>
        </pc:sldMkLst>
        <pc:spChg chg="mod">
          <ac:chgData name="Bizzarri Simone" userId="38ace0bf-2e79-46ad-bf79-338755bb0fc2" providerId="ADAL" clId="{80B615D7-4DD4-4C6B-8B89-CC8B38819864}" dt="2024-08-08T09:05:01.403" v="320" actId="14100"/>
          <ac:spMkLst>
            <pc:docMk/>
            <pc:sldMk cId="534363503" sldId="369"/>
            <ac:spMk id="3" creationId="{D8687D0F-9E8E-5257-7632-CE6E7F414E4C}"/>
          </ac:spMkLst>
        </pc:spChg>
      </pc:sldChg>
      <pc:sldChg chg="modSp">
        <pc:chgData name="Bizzarri Simone" userId="38ace0bf-2e79-46ad-bf79-338755bb0fc2" providerId="ADAL" clId="{80B615D7-4DD4-4C6B-8B89-CC8B38819864}" dt="2024-08-08T09:05:07.782" v="321" actId="1076"/>
        <pc:sldMkLst>
          <pc:docMk/>
          <pc:sldMk cId="364252718" sldId="370"/>
        </pc:sldMkLst>
        <pc:spChg chg="mod">
          <ac:chgData name="Bizzarri Simone" userId="38ace0bf-2e79-46ad-bf79-338755bb0fc2" providerId="ADAL" clId="{80B615D7-4DD4-4C6B-8B89-CC8B38819864}" dt="2024-08-08T09:05:07.782" v="321" actId="1076"/>
          <ac:spMkLst>
            <pc:docMk/>
            <pc:sldMk cId="364252718" sldId="370"/>
            <ac:spMk id="7" creationId="{A7A94CFF-9A9F-4CA8-2A7E-07A9A0C7873B}"/>
          </ac:spMkLst>
        </pc:spChg>
      </pc:sldChg>
      <pc:sldChg chg="modSp new mod">
        <pc:chgData name="Bizzarri Simone" userId="38ace0bf-2e79-46ad-bf79-338755bb0fc2" providerId="ADAL" clId="{80B615D7-4DD4-4C6B-8B89-CC8B38819864}" dt="2024-08-08T09:05:22.623" v="323" actId="1076"/>
        <pc:sldMkLst>
          <pc:docMk/>
          <pc:sldMk cId="3051388612" sldId="371"/>
        </pc:sldMkLst>
        <pc:spChg chg="mod">
          <ac:chgData name="Bizzarri Simone" userId="38ace0bf-2e79-46ad-bf79-338755bb0fc2" providerId="ADAL" clId="{80B615D7-4DD4-4C6B-8B89-CC8B38819864}" dt="2024-08-08T07:34:14.732" v="28" actId="20577"/>
          <ac:spMkLst>
            <pc:docMk/>
            <pc:sldMk cId="3051388612" sldId="371"/>
            <ac:spMk id="2" creationId="{AA8977E2-9BD1-C219-A93F-0E09A980C337}"/>
          </ac:spMkLst>
        </pc:spChg>
        <pc:spChg chg="mod">
          <ac:chgData name="Bizzarri Simone" userId="38ace0bf-2e79-46ad-bf79-338755bb0fc2" providerId="ADAL" clId="{80B615D7-4DD4-4C6B-8B89-CC8B38819864}" dt="2024-08-08T09:05:22.623" v="323" actId="1076"/>
          <ac:spMkLst>
            <pc:docMk/>
            <pc:sldMk cId="3051388612" sldId="371"/>
            <ac:spMk id="3" creationId="{615B4765-07B6-029A-CA2E-4B02749D5064}"/>
          </ac:spMkLst>
        </pc:spChg>
      </pc:sldChg>
      <pc:sldMasterChg chg="modSp mod">
        <pc:chgData name="Bizzarri Simone" userId="38ace0bf-2e79-46ad-bf79-338755bb0fc2" providerId="ADAL" clId="{80B615D7-4DD4-4C6B-8B89-CC8B38819864}" dt="2024-08-08T13:51:05.487" v="375" actId="20577"/>
        <pc:sldMasterMkLst>
          <pc:docMk/>
          <pc:sldMasterMk cId="0" sldId="2147485146"/>
        </pc:sldMasterMkLst>
        <pc:spChg chg="mod">
          <ac:chgData name="Bizzarri Simone" userId="38ace0bf-2e79-46ad-bf79-338755bb0fc2" providerId="ADAL" clId="{80B615D7-4DD4-4C6B-8B89-CC8B38819864}" dt="2024-08-08T13:51:05.487" v="375"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SA5#156	</a:t>
            </a:r>
          </a:p>
          <a:p>
            <a:pPr eaLnBrk="1" hangingPunct="1">
              <a:defRPr/>
            </a:pPr>
            <a:r>
              <a:rPr lang="sv-SE" altLang="en-US" sz="1200" b="1" dirty="0">
                <a:latin typeface="Arial "/>
              </a:rPr>
              <a:t>Maastricht – August 2024</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S5-243874</a:t>
            </a:r>
            <a:r>
              <a:rPr lang="sv-SE" altLang="en-US" sz="1200" b="1" dirty="0">
                <a:latin typeface="Arial "/>
              </a:rPr>
              <a:t>	</a:t>
            </a:r>
          </a:p>
        </p:txBody>
      </p:sp>
      <p:sp>
        <p:nvSpPr>
          <p:cNvPr id="3" name="TextBox 2">
            <a:extLst>
              <a:ext uri="{FF2B5EF4-FFF2-40B4-BE49-F238E27FC236}">
                <a16:creationId xmlns:a16="http://schemas.microsoft.com/office/drawing/2014/main" id="{D1AD1D1E-1682-BEED-6750-892687EBAEA2}"/>
              </a:ext>
            </a:extLst>
          </p:cNvPr>
          <p:cNvSpPr txBox="1"/>
          <p:nvPr userDrawn="1">
            <p:extLst>
              <p:ext uri="{1162E1C5-73C7-4A58-AE30-91384D911F3F}">
                <p184:classification xmlns:p184="http://schemas.microsoft.com/office/powerpoint/2018/4/main" val="ftr"/>
              </p:ext>
            </p:extLst>
          </p:nvPr>
        </p:nvSpPr>
        <p:spPr>
          <a:xfrm>
            <a:off x="4936300" y="6672580"/>
            <a:ext cx="2341562" cy="121920"/>
          </a:xfrm>
          <a:prstGeom prst="rect">
            <a:avLst/>
          </a:prstGeom>
        </p:spPr>
        <p:txBody>
          <a:bodyPr horzOverflow="overflow" lIns="0" tIns="0" rIns="0" bIns="0">
            <a:spAutoFit/>
          </a:bodyPr>
          <a:lstStyle/>
          <a:p>
            <a:pPr algn="l"/>
            <a:r>
              <a:rPr lang="en-US" sz="800">
                <a:solidFill>
                  <a:srgbClr val="0000FF"/>
                </a:solidFill>
                <a:latin typeface="Calibri" panose="020F0502020204030204" pitchFamily="34" charset="0"/>
                <a:cs typeface="Calibri" panose="020F0502020204030204" pitchFamily="34" charset="0"/>
              </a:rPr>
              <a:t>Gruppo FiberCop - Uso Aziendale - Tutti i diritti riservati.</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8803141" cy="2852737"/>
          </a:xfrm>
        </p:spPr>
        <p:txBody>
          <a:bodyPr/>
          <a:lstStyle/>
          <a:p>
            <a:pPr eaLnBrk="1" hangingPunct="1"/>
            <a:r>
              <a:rPr lang="en-US" altLang="en-US" dirty="0"/>
              <a:t>Discussion on the proposal to extend  Energy Efficiency to the OAM domain</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Simone Bizzarri</a:t>
            </a:r>
          </a:p>
          <a:p>
            <a:pPr marL="0" indent="0" eaLnBrk="1" hangingPunct="1">
              <a:buFontTx/>
              <a:buNone/>
            </a:pPr>
            <a:r>
              <a:rPr lang="en-GB" altLang="en-US" dirty="0"/>
              <a:t>Delegate, Telecom Italia (TIM)</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14739"/>
            <a:ext cx="10515600" cy="4351338"/>
          </a:xfrm>
        </p:spPr>
        <p:txBody>
          <a:bodyPr/>
          <a:lstStyle/>
          <a:p>
            <a:r>
              <a:rPr lang="it-IT" altLang="en-US" dirty="0"/>
              <a:t> EE </a:t>
            </a:r>
            <a:r>
              <a:rPr lang="it-IT" altLang="en-US" dirty="0" err="1"/>
              <a:t>related</a:t>
            </a:r>
            <a:r>
              <a:rPr lang="it-IT" altLang="en-US" dirty="0"/>
              <a:t> </a:t>
            </a:r>
            <a:r>
              <a:rPr lang="it-IT" altLang="en-US" dirty="0" err="1"/>
              <a:t>past</a:t>
            </a:r>
            <a:r>
              <a:rPr lang="it-IT" altLang="en-US" dirty="0"/>
              <a:t> and </a:t>
            </a:r>
            <a:r>
              <a:rPr lang="it-IT" altLang="en-US" dirty="0" err="1"/>
              <a:t>current</a:t>
            </a:r>
            <a:r>
              <a:rPr lang="it-IT" altLang="en-US" dirty="0"/>
              <a:t> activities</a:t>
            </a:r>
          </a:p>
          <a:p>
            <a:r>
              <a:rPr lang="it-IT" altLang="en-US" dirty="0"/>
              <a:t> </a:t>
            </a:r>
            <a:r>
              <a:rPr lang="it-IT" altLang="en-US" dirty="0" err="1"/>
              <a:t>Towards</a:t>
            </a:r>
            <a:r>
              <a:rPr lang="it-IT" altLang="en-US" dirty="0"/>
              <a:t> 6G for a </a:t>
            </a:r>
            <a:r>
              <a:rPr lang="it-IT" altLang="en-US" dirty="0" err="1"/>
              <a:t>whole</a:t>
            </a:r>
            <a:r>
              <a:rPr lang="it-IT" altLang="en-US" dirty="0"/>
              <a:t> EE system</a:t>
            </a:r>
          </a:p>
          <a:p>
            <a:r>
              <a:rPr lang="en-US" altLang="en-US" dirty="0"/>
              <a:t> Energy Efficiency in OAM Processes</a:t>
            </a:r>
          </a:p>
          <a:p>
            <a:r>
              <a:rPr lang="en-US" altLang="en-US" dirty="0"/>
              <a:t> Interworking with infrastructure domain</a:t>
            </a:r>
          </a:p>
          <a:p>
            <a:r>
              <a:rPr lang="en-US" altLang="en-US" dirty="0"/>
              <a:t> Summary </a:t>
            </a:r>
          </a:p>
          <a:p>
            <a:r>
              <a:rPr lang="en-US" altLang="en-US" dirty="0"/>
              <a:t> Proposal</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EE related past activities</a:t>
            </a:r>
            <a:endParaRPr lang="en-GB" altLang="en-US" dirty="0"/>
          </a:p>
        </p:txBody>
      </p:sp>
      <p:sp>
        <p:nvSpPr>
          <p:cNvPr id="4" name="TextBox 3">
            <a:extLst>
              <a:ext uri="{FF2B5EF4-FFF2-40B4-BE49-F238E27FC236}">
                <a16:creationId xmlns:a16="http://schemas.microsoft.com/office/drawing/2014/main" id="{B2A5EE6F-86CE-B6A7-AF19-715B947A837C}"/>
              </a:ext>
            </a:extLst>
          </p:cNvPr>
          <p:cNvSpPr txBox="1"/>
          <p:nvPr/>
        </p:nvSpPr>
        <p:spPr>
          <a:xfrm>
            <a:off x="838200" y="1926415"/>
            <a:ext cx="10276114" cy="4401205"/>
          </a:xfrm>
          <a:prstGeom prst="rect">
            <a:avLst/>
          </a:prstGeom>
          <a:noFill/>
        </p:spPr>
        <p:txBody>
          <a:bodyPr wrap="square">
            <a:spAutoFit/>
          </a:bodyPr>
          <a:lstStyle/>
          <a:p>
            <a:r>
              <a:rPr lang="en-US" sz="2000" dirty="0">
                <a:latin typeface="Calibri" panose="020F0502020204030204" pitchFamily="34" charset="0"/>
                <a:cs typeface="Calibri" panose="020F0502020204030204" pitchFamily="34" charset="0"/>
              </a:rPr>
              <a:t>Starting from Rel. 10, many SIDs and WIDs have been activated to define measurements and procedures to measure, evaluate and manage the energy consumed by networks (from 3G to 5G).</a:t>
            </a:r>
          </a:p>
          <a:p>
            <a:r>
              <a:rPr lang="en-US" sz="2000" dirty="0">
                <a:latin typeface="Calibri" panose="020F0502020204030204" pitchFamily="34" charset="0"/>
                <a:cs typeface="Calibri" panose="020F0502020204030204" pitchFamily="34" charset="0"/>
              </a:rPr>
              <a:t>The scope of all these </a:t>
            </a:r>
            <a:r>
              <a:rPr lang="en-US" sz="2000" dirty="0" err="1">
                <a:latin typeface="Calibri" panose="020F0502020204030204" pitchFamily="34" charset="0"/>
                <a:cs typeface="Calibri" panose="020F0502020204030204" pitchFamily="34" charset="0"/>
              </a:rPr>
              <a:t>standardisation</a:t>
            </a:r>
            <a:r>
              <a:rPr lang="en-US" sz="2000" dirty="0">
                <a:latin typeface="Calibri" panose="020F0502020204030204" pitchFamily="34" charset="0"/>
                <a:cs typeface="Calibri" panose="020F0502020204030204" pitchFamily="34" charset="0"/>
              </a:rPr>
              <a:t> activities mainly concerns:</a:t>
            </a:r>
          </a:p>
          <a:p>
            <a:pPr marL="342900" indent="-342900">
              <a:buFont typeface="Arial" panose="020B0604020202020204" pitchFamily="34" charset="0"/>
              <a:buChar char="•"/>
            </a:pPr>
            <a:r>
              <a:rPr lang="en-US" sz="2000" b="1" dirty="0">
                <a:latin typeface="Calibri" panose="020F0502020204030204" pitchFamily="34" charset="0"/>
                <a:cs typeface="Calibri" panose="020F0502020204030204" pitchFamily="34" charset="0"/>
              </a:rPr>
              <a:t>Radio Access Network </a:t>
            </a:r>
            <a:r>
              <a:rPr lang="en-US" sz="2000" dirty="0">
                <a:latin typeface="Calibri" panose="020F0502020204030204" pitchFamily="34" charset="0"/>
                <a:cs typeface="Calibri" panose="020F0502020204030204" pitchFamily="34" charset="0"/>
              </a:rPr>
              <a:t>(mainly GERAN, UTRAN, E-UTRAN and NR, but also including non-3GPP access networks): in terms of radio coverage and traffic load, where cells could be placed in an energy-saving (dormant) state, but also including network interfaces (i.e. </a:t>
            </a:r>
            <a:r>
              <a:rPr lang="en-US" sz="2000" dirty="0" err="1">
                <a:latin typeface="Calibri" panose="020F0502020204030204" pitchFamily="34" charset="0"/>
                <a:cs typeface="Calibri" panose="020F0502020204030204" pitchFamily="34" charset="0"/>
              </a:rPr>
              <a:t>Iu</a:t>
            </a:r>
            <a:r>
              <a:rPr lang="en-US" sz="2000" dirty="0">
                <a:latin typeface="Calibri" panose="020F0502020204030204" pitchFamily="34" charset="0"/>
                <a:cs typeface="Calibri" panose="020F0502020204030204" pitchFamily="34" charset="0"/>
              </a:rPr>
              <a:t> for UTRAN, X2 and S1 for E-UTRAN).</a:t>
            </a:r>
          </a:p>
          <a:p>
            <a:pPr marL="342900" indent="-342900">
              <a:buFont typeface="Arial" panose="020B0604020202020204" pitchFamily="34" charset="0"/>
              <a:buChar char="•"/>
            </a:pPr>
            <a:r>
              <a:rPr lang="en-US" sz="2000" b="1" dirty="0">
                <a:latin typeface="Calibri" panose="020F0502020204030204" pitchFamily="34" charset="0"/>
                <a:cs typeface="Calibri" panose="020F0502020204030204" pitchFamily="34" charset="0"/>
              </a:rPr>
              <a:t>Core Network</a:t>
            </a:r>
            <a:r>
              <a:rPr lang="en-US" sz="2000" dirty="0">
                <a:latin typeface="Calibri" panose="020F0502020204030204" pitchFamily="34" charset="0"/>
                <a:cs typeface="Calibri" panose="020F0502020204030204" pitchFamily="34" charset="0"/>
              </a:rPr>
              <a:t>: from 4G to 5GC (from Release 15)</a:t>
            </a:r>
          </a:p>
          <a:p>
            <a:pPr marL="342900" indent="-342900">
              <a:buFont typeface="Arial" panose="020B0604020202020204" pitchFamily="34" charset="0"/>
              <a:buChar char="•"/>
            </a:pPr>
            <a:r>
              <a:rPr lang="en-US" sz="2000" b="1" dirty="0">
                <a:latin typeface="Calibri" panose="020F0502020204030204" pitchFamily="34" charset="0"/>
                <a:cs typeface="Calibri" panose="020F0502020204030204" pitchFamily="34" charset="0"/>
              </a:rPr>
              <a:t>UE</a:t>
            </a:r>
          </a:p>
          <a:p>
            <a:pPr marL="342900" indent="-342900">
              <a:buFont typeface="Arial" panose="020B0604020202020204" pitchFamily="34" charset="0"/>
              <a:buChar char="•"/>
            </a:pPr>
            <a:r>
              <a:rPr lang="en-US" sz="2000" b="1" dirty="0">
                <a:latin typeface="Calibri" panose="020F0502020204030204" pitchFamily="34" charset="0"/>
                <a:cs typeface="Calibri" panose="020F0502020204030204" pitchFamily="34" charset="0"/>
              </a:rPr>
              <a:t>Edge Computing</a:t>
            </a:r>
          </a:p>
          <a:p>
            <a:endParaRPr lang="en-US" sz="2000" dirty="0">
              <a:latin typeface="Calibri" panose="020F0502020204030204" pitchFamily="34" charset="0"/>
              <a:cs typeface="Calibri" panose="020F0502020204030204" pitchFamily="34" charset="0"/>
            </a:endParaRPr>
          </a:p>
          <a:p>
            <a:r>
              <a:rPr lang="en-US" sz="2000" dirty="0">
                <a:latin typeface="Calibri" panose="020F0502020204030204" pitchFamily="34" charset="0"/>
                <a:cs typeface="Calibri" panose="020F0502020204030204" pitchFamily="34" charset="0"/>
              </a:rPr>
              <a:t>For all these domains, the role of OAM is central in all steps: monitoring and evaluation, configuration and </a:t>
            </a:r>
            <a:r>
              <a:rPr lang="en-US" sz="2000" dirty="0" err="1">
                <a:latin typeface="Calibri" panose="020F0502020204030204" pitchFamily="34" charset="0"/>
                <a:cs typeface="Calibri" panose="020F0502020204030204" pitchFamily="34" charset="0"/>
              </a:rPr>
              <a:t>optimisation</a:t>
            </a:r>
            <a:r>
              <a:rPr lang="en-US" sz="2000" dirty="0">
                <a:latin typeface="Calibri" panose="020F0502020204030204" pitchFamily="34" charset="0"/>
                <a:cs typeface="Calibri" panose="020F0502020204030204" pitchFamily="34" charset="0"/>
              </a:rPr>
              <a:t>, etc., and a number of management functionalities and attributes have been defined.</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EE related current activities (rel. 19)</a:t>
            </a:r>
            <a:endParaRPr lang="en-GB" altLang="en-US" dirty="0"/>
          </a:p>
        </p:txBody>
      </p:sp>
      <p:sp>
        <p:nvSpPr>
          <p:cNvPr id="6" name="TextBox 5">
            <a:extLst>
              <a:ext uri="{FF2B5EF4-FFF2-40B4-BE49-F238E27FC236}">
                <a16:creationId xmlns:a16="http://schemas.microsoft.com/office/drawing/2014/main" id="{F1CD7683-CEC6-4EC8-F143-7DD790DA9B21}"/>
              </a:ext>
            </a:extLst>
          </p:cNvPr>
          <p:cNvSpPr txBox="1"/>
          <p:nvPr/>
        </p:nvSpPr>
        <p:spPr>
          <a:xfrm>
            <a:off x="838200" y="1904057"/>
            <a:ext cx="10515600" cy="3970318"/>
          </a:xfrm>
          <a:prstGeom prst="rect">
            <a:avLst/>
          </a:prstGeom>
          <a:noFill/>
        </p:spPr>
        <p:txBody>
          <a:bodyPr wrap="square">
            <a:spAutoFit/>
          </a:bodyPr>
          <a:lstStyle/>
          <a:p>
            <a:r>
              <a:rPr lang="en-US" dirty="0"/>
              <a:t>In the current </a:t>
            </a:r>
            <a:r>
              <a:rPr lang="en-US" dirty="0" err="1"/>
              <a:t>standardisation</a:t>
            </a:r>
            <a:r>
              <a:rPr lang="en-US" dirty="0"/>
              <a:t> release, there are the following issues related to EE:</a:t>
            </a:r>
          </a:p>
          <a:p>
            <a:pPr marL="285750" indent="-285750">
              <a:buFont typeface="Arial" panose="020B0604020202020204" pitchFamily="34" charset="0"/>
              <a:buChar char="•"/>
            </a:pPr>
            <a:r>
              <a:rPr lang="en-US" b="1" dirty="0"/>
              <a:t>Energy Efficiency as a Service Criteria </a:t>
            </a:r>
            <a:r>
              <a:rPr lang="en-US" dirty="0"/>
              <a:t>in SA1</a:t>
            </a:r>
          </a:p>
          <a:p>
            <a:pPr marL="285750" indent="-285750">
              <a:buFont typeface="Arial" panose="020B0604020202020204" pitchFamily="34" charset="0"/>
              <a:buChar char="•"/>
            </a:pPr>
            <a:r>
              <a:rPr lang="en-US" b="1" dirty="0"/>
              <a:t>EE and energy saving aspects </a:t>
            </a:r>
            <a:r>
              <a:rPr lang="en-US" dirty="0"/>
              <a:t>in SA2 and SA5 (</a:t>
            </a:r>
            <a:r>
              <a:rPr lang="en-US" dirty="0" err="1"/>
              <a:t>EnergySys</a:t>
            </a:r>
            <a:r>
              <a:rPr lang="en-US" dirty="0"/>
              <a:t>)</a:t>
            </a:r>
          </a:p>
          <a:p>
            <a:pPr marL="285750" indent="-285750">
              <a:buFont typeface="Arial" panose="020B0604020202020204" pitchFamily="34" charset="0"/>
              <a:buChar char="•"/>
            </a:pPr>
            <a:r>
              <a:rPr lang="en-US" b="1" dirty="0"/>
              <a:t>Charging aspects related to EE </a:t>
            </a:r>
            <a:r>
              <a:rPr lang="en-US" dirty="0"/>
              <a:t>in SA5</a:t>
            </a:r>
          </a:p>
          <a:p>
            <a:pPr marL="285750" indent="-285750">
              <a:buFont typeface="Arial" panose="020B0604020202020204" pitchFamily="34" charset="0"/>
              <a:buChar char="•"/>
            </a:pPr>
            <a:r>
              <a:rPr lang="en-US" b="1" dirty="0"/>
              <a:t>Security aspects of ES </a:t>
            </a:r>
            <a:r>
              <a:rPr lang="en-US" dirty="0"/>
              <a:t>in SA3</a:t>
            </a:r>
          </a:p>
          <a:p>
            <a:r>
              <a:rPr lang="en-US" dirty="0"/>
              <a:t>For SA5 we have to consider documents SP-241003 for charging and SP-231723 for OAM</a:t>
            </a:r>
          </a:p>
          <a:p>
            <a:endParaRPr lang="en-US" dirty="0"/>
          </a:p>
          <a:p>
            <a:r>
              <a:rPr lang="en-US" dirty="0"/>
              <a:t>In addition, other activities regarding RAN aspects related to "</a:t>
            </a:r>
            <a:r>
              <a:rPr lang="en-US" b="1" dirty="0"/>
              <a:t>Enhancements of Network Energy Savings for NR</a:t>
            </a:r>
            <a:r>
              <a:rPr lang="en-US" dirty="0"/>
              <a:t>" are followed by working groups RAN1, RAN4, RAN5 and SA4.</a:t>
            </a:r>
          </a:p>
          <a:p>
            <a:endParaRPr lang="en-US" dirty="0"/>
          </a:p>
          <a:p>
            <a:r>
              <a:rPr lang="en-US" dirty="0"/>
              <a:t>Also for the </a:t>
            </a:r>
            <a:r>
              <a:rPr lang="en-US" b="1" dirty="0"/>
              <a:t>AI/ML topic</a:t>
            </a:r>
            <a:r>
              <a:rPr lang="en-US" dirty="0"/>
              <a:t>, the energy consumption evaluation and management aspects is considered for all steps in the lifecycle of an ML algorithm. RAN is also active on this context, e.g., RAN3 is working on use cases related to Energy Efficiency as a specific use case of AI/ML </a:t>
            </a:r>
            <a:r>
              <a:rPr lang="en-US" dirty="0" err="1"/>
              <a:t>optimisations</a:t>
            </a:r>
            <a:endParaRPr lang="en-US" dirty="0"/>
          </a:p>
          <a:p>
            <a:endParaRPr lang="en-US" dirty="0"/>
          </a:p>
        </p:txBody>
      </p:sp>
    </p:spTree>
    <p:extLst>
      <p:ext uri="{BB962C8B-B14F-4D97-AF65-F5344CB8AC3E}">
        <p14:creationId xmlns:p14="http://schemas.microsoft.com/office/powerpoint/2010/main" val="291891161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936A5B07-9E01-6E24-2CB5-DCFCEE6540E4}"/>
              </a:ext>
            </a:extLst>
          </p:cNvPr>
          <p:cNvSpPr/>
          <p:nvPr/>
        </p:nvSpPr>
        <p:spPr>
          <a:xfrm>
            <a:off x="1872343" y="2696933"/>
            <a:ext cx="10145485" cy="2906486"/>
          </a:xfrm>
          <a:prstGeom prst="roundRect">
            <a:avLst>
              <a:gd name="adj" fmla="val 8427"/>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it-IT" dirty="0">
                <a:solidFill>
                  <a:schemeClr val="tx1"/>
                </a:solidFill>
              </a:rPr>
              <a:t>OAM/</a:t>
            </a:r>
            <a:r>
              <a:rPr lang="it-IT" dirty="0" err="1">
                <a:solidFill>
                  <a:schemeClr val="tx1"/>
                </a:solidFill>
              </a:rPr>
              <a:t>Charging</a:t>
            </a:r>
            <a:endParaRPr lang="en-US" dirty="0">
              <a:solidFill>
                <a:schemeClr val="tx1"/>
              </a:solidFill>
            </a:endParaRP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Towards 6G to a whole EE system</a:t>
            </a:r>
          </a:p>
        </p:txBody>
      </p:sp>
      <p:sp>
        <p:nvSpPr>
          <p:cNvPr id="2" name="Rectangle 1">
            <a:extLst>
              <a:ext uri="{FF2B5EF4-FFF2-40B4-BE49-F238E27FC236}">
                <a16:creationId xmlns:a16="http://schemas.microsoft.com/office/drawing/2014/main" id="{D5A2CA2F-2AC3-C155-D724-E15E63C68350}"/>
              </a:ext>
            </a:extLst>
          </p:cNvPr>
          <p:cNvSpPr/>
          <p:nvPr/>
        </p:nvSpPr>
        <p:spPr>
          <a:xfrm>
            <a:off x="2084615" y="4060372"/>
            <a:ext cx="3701143" cy="1055914"/>
          </a:xfrm>
          <a:prstGeom prst="rect">
            <a:avLst/>
          </a:prstGeom>
          <a:ln w="31750">
            <a:solidFill>
              <a:srgbClr val="FF0000"/>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err="1"/>
              <a:t>RANs</a:t>
            </a:r>
            <a:endParaRPr lang="en-US" dirty="0"/>
          </a:p>
        </p:txBody>
      </p:sp>
      <p:sp>
        <p:nvSpPr>
          <p:cNvPr id="3" name="Rectangle 2">
            <a:extLst>
              <a:ext uri="{FF2B5EF4-FFF2-40B4-BE49-F238E27FC236}">
                <a16:creationId xmlns:a16="http://schemas.microsoft.com/office/drawing/2014/main" id="{ABAC55B5-4A14-3ADD-70EF-6AA0882B8EDC}"/>
              </a:ext>
            </a:extLst>
          </p:cNvPr>
          <p:cNvSpPr/>
          <p:nvPr/>
        </p:nvSpPr>
        <p:spPr>
          <a:xfrm>
            <a:off x="6030686" y="4060371"/>
            <a:ext cx="3701143" cy="1055914"/>
          </a:xfrm>
          <a:prstGeom prst="rect">
            <a:avLst/>
          </a:prstGeom>
          <a:ln w="31750">
            <a:solidFill>
              <a:srgbClr val="FF0000"/>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err="1"/>
              <a:t>CNs</a:t>
            </a:r>
            <a:endParaRPr lang="en-US" dirty="0"/>
          </a:p>
        </p:txBody>
      </p:sp>
      <p:sp>
        <p:nvSpPr>
          <p:cNvPr id="4" name="Rectangle 3">
            <a:extLst>
              <a:ext uri="{FF2B5EF4-FFF2-40B4-BE49-F238E27FC236}">
                <a16:creationId xmlns:a16="http://schemas.microsoft.com/office/drawing/2014/main" id="{1B435613-E558-067B-4810-628B4130B60C}"/>
              </a:ext>
            </a:extLst>
          </p:cNvPr>
          <p:cNvSpPr/>
          <p:nvPr/>
        </p:nvSpPr>
        <p:spPr>
          <a:xfrm>
            <a:off x="9949542" y="3189515"/>
            <a:ext cx="1524001" cy="1926770"/>
          </a:xfrm>
          <a:prstGeom prst="rect">
            <a:avLst/>
          </a:prstGeom>
          <a:ln w="31750">
            <a:solidFill>
              <a:srgbClr val="FF0000"/>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Edge</a:t>
            </a:r>
            <a:endParaRPr lang="en-US" dirty="0"/>
          </a:p>
        </p:txBody>
      </p:sp>
      <p:sp>
        <p:nvSpPr>
          <p:cNvPr id="5" name="Rectangle 4">
            <a:extLst>
              <a:ext uri="{FF2B5EF4-FFF2-40B4-BE49-F238E27FC236}">
                <a16:creationId xmlns:a16="http://schemas.microsoft.com/office/drawing/2014/main" id="{61E2DB49-A0E2-44D8-4544-C4A1111C36C3}"/>
              </a:ext>
            </a:extLst>
          </p:cNvPr>
          <p:cNvSpPr/>
          <p:nvPr/>
        </p:nvSpPr>
        <p:spPr>
          <a:xfrm>
            <a:off x="277585" y="3189514"/>
            <a:ext cx="1524001" cy="1926771"/>
          </a:xfrm>
          <a:prstGeom prst="rect">
            <a:avLst/>
          </a:prstGeom>
          <a:ln w="31750">
            <a:solidFill>
              <a:srgbClr val="FF0000"/>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err="1"/>
              <a:t>UEs</a:t>
            </a:r>
            <a:endParaRPr lang="en-US" dirty="0"/>
          </a:p>
        </p:txBody>
      </p:sp>
      <p:sp>
        <p:nvSpPr>
          <p:cNvPr id="6" name="Rectangle 5">
            <a:extLst>
              <a:ext uri="{FF2B5EF4-FFF2-40B4-BE49-F238E27FC236}">
                <a16:creationId xmlns:a16="http://schemas.microsoft.com/office/drawing/2014/main" id="{363D2AE5-C2C7-4AE7-73CE-7F94A6093557}"/>
              </a:ext>
            </a:extLst>
          </p:cNvPr>
          <p:cNvSpPr/>
          <p:nvPr/>
        </p:nvSpPr>
        <p:spPr>
          <a:xfrm>
            <a:off x="2046514" y="5687783"/>
            <a:ext cx="9884228" cy="664029"/>
          </a:xfrm>
          <a:prstGeom prst="rect">
            <a:avLst/>
          </a:prstGeom>
          <a:ln w="31750">
            <a:solidFill>
              <a:srgbClr val="FF0000"/>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err="1"/>
              <a:t>Infrastructure</a:t>
            </a:r>
            <a:r>
              <a:rPr lang="it-IT" dirty="0"/>
              <a:t> (NFV MANO/Cloud)</a:t>
            </a:r>
            <a:endParaRPr lang="en-US" dirty="0"/>
          </a:p>
        </p:txBody>
      </p:sp>
      <p:sp>
        <p:nvSpPr>
          <p:cNvPr id="8" name="Rectangle: Rounded Corners 7">
            <a:extLst>
              <a:ext uri="{FF2B5EF4-FFF2-40B4-BE49-F238E27FC236}">
                <a16:creationId xmlns:a16="http://schemas.microsoft.com/office/drawing/2014/main" id="{DF94CB13-900A-4859-D727-B5A26D358B27}"/>
              </a:ext>
            </a:extLst>
          </p:cNvPr>
          <p:cNvSpPr/>
          <p:nvPr/>
        </p:nvSpPr>
        <p:spPr>
          <a:xfrm>
            <a:off x="3167743" y="3197678"/>
            <a:ext cx="881743" cy="547007"/>
          </a:xfrm>
          <a:prstGeom prst="roundRect">
            <a:avLst/>
          </a:prstGeom>
          <a:solidFill>
            <a:srgbClr val="FFC000"/>
          </a:solidFill>
          <a:ln w="31750">
            <a:solidFill>
              <a:srgbClr val="FF0000"/>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AI/ML</a:t>
            </a:r>
            <a:endParaRPr lang="en-US" dirty="0"/>
          </a:p>
        </p:txBody>
      </p:sp>
      <p:sp>
        <p:nvSpPr>
          <p:cNvPr id="9" name="Rectangle: Rounded Corners 8">
            <a:extLst>
              <a:ext uri="{FF2B5EF4-FFF2-40B4-BE49-F238E27FC236}">
                <a16:creationId xmlns:a16="http://schemas.microsoft.com/office/drawing/2014/main" id="{2B623869-05E3-A2E0-DA69-984FD763037C}"/>
              </a:ext>
            </a:extLst>
          </p:cNvPr>
          <p:cNvSpPr/>
          <p:nvPr/>
        </p:nvSpPr>
        <p:spPr>
          <a:xfrm>
            <a:off x="4327071" y="4150176"/>
            <a:ext cx="881743" cy="547007"/>
          </a:xfrm>
          <a:prstGeom prst="roundRect">
            <a:avLst/>
          </a:prstGeom>
          <a:solidFill>
            <a:srgbClr val="FFC000"/>
          </a:solidFill>
          <a:ln w="31750">
            <a:solidFill>
              <a:srgbClr val="FF0000"/>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AI/ML</a:t>
            </a:r>
            <a:endParaRPr lang="en-US" dirty="0"/>
          </a:p>
        </p:txBody>
      </p:sp>
      <p:sp>
        <p:nvSpPr>
          <p:cNvPr id="10" name="Rectangle: Rounded Corners 9">
            <a:extLst>
              <a:ext uri="{FF2B5EF4-FFF2-40B4-BE49-F238E27FC236}">
                <a16:creationId xmlns:a16="http://schemas.microsoft.com/office/drawing/2014/main" id="{FC53DF9B-EA36-6DF0-4428-564AFE4C205F}"/>
              </a:ext>
            </a:extLst>
          </p:cNvPr>
          <p:cNvSpPr/>
          <p:nvPr/>
        </p:nvSpPr>
        <p:spPr>
          <a:xfrm>
            <a:off x="6373586" y="4207325"/>
            <a:ext cx="881743" cy="547007"/>
          </a:xfrm>
          <a:prstGeom prst="roundRect">
            <a:avLst/>
          </a:prstGeom>
          <a:solidFill>
            <a:srgbClr val="FFC000"/>
          </a:solidFill>
          <a:ln w="31750">
            <a:solidFill>
              <a:srgbClr val="FF0000"/>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AI/ML</a:t>
            </a:r>
            <a:endParaRPr lang="en-US" dirty="0"/>
          </a:p>
        </p:txBody>
      </p:sp>
      <p:sp>
        <p:nvSpPr>
          <p:cNvPr id="11" name="Rectangle: Rounded Corners 10">
            <a:extLst>
              <a:ext uri="{FF2B5EF4-FFF2-40B4-BE49-F238E27FC236}">
                <a16:creationId xmlns:a16="http://schemas.microsoft.com/office/drawing/2014/main" id="{C14421AE-A801-A96C-E251-ED8D32CCD072}"/>
              </a:ext>
            </a:extLst>
          </p:cNvPr>
          <p:cNvSpPr/>
          <p:nvPr/>
        </p:nvSpPr>
        <p:spPr>
          <a:xfrm>
            <a:off x="783773" y="3407228"/>
            <a:ext cx="881743" cy="547007"/>
          </a:xfrm>
          <a:prstGeom prst="roundRect">
            <a:avLst/>
          </a:prstGeom>
          <a:solidFill>
            <a:srgbClr val="FFC000"/>
          </a:solidFill>
          <a:ln w="31750">
            <a:solidFill>
              <a:srgbClr val="FF0000"/>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AI/ML</a:t>
            </a:r>
            <a:endParaRPr lang="en-US" dirty="0"/>
          </a:p>
        </p:txBody>
      </p:sp>
      <p:sp>
        <p:nvSpPr>
          <p:cNvPr id="12" name="Rectangle: Rounded Corners 11">
            <a:extLst>
              <a:ext uri="{FF2B5EF4-FFF2-40B4-BE49-F238E27FC236}">
                <a16:creationId xmlns:a16="http://schemas.microsoft.com/office/drawing/2014/main" id="{ACB99A64-8394-B2F2-95B8-A19198787EE4}"/>
              </a:ext>
            </a:extLst>
          </p:cNvPr>
          <p:cNvSpPr/>
          <p:nvPr/>
        </p:nvSpPr>
        <p:spPr>
          <a:xfrm>
            <a:off x="10101943" y="3394980"/>
            <a:ext cx="881743" cy="547007"/>
          </a:xfrm>
          <a:prstGeom prst="roundRect">
            <a:avLst/>
          </a:prstGeom>
          <a:solidFill>
            <a:srgbClr val="FFC000"/>
          </a:solidFill>
          <a:ln w="31750">
            <a:solidFill>
              <a:srgbClr val="FF0000"/>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AI/ML</a:t>
            </a:r>
            <a:endParaRPr lang="en-US" dirty="0"/>
          </a:p>
        </p:txBody>
      </p:sp>
      <p:sp>
        <p:nvSpPr>
          <p:cNvPr id="13" name="Rectangle: Rounded Corners 12">
            <a:extLst>
              <a:ext uri="{FF2B5EF4-FFF2-40B4-BE49-F238E27FC236}">
                <a16:creationId xmlns:a16="http://schemas.microsoft.com/office/drawing/2014/main" id="{F71B8E6F-3DC9-6441-85F6-3C0E100D732E}"/>
              </a:ext>
            </a:extLst>
          </p:cNvPr>
          <p:cNvSpPr/>
          <p:nvPr/>
        </p:nvSpPr>
        <p:spPr>
          <a:xfrm>
            <a:off x="4887686" y="2797630"/>
            <a:ext cx="2677886" cy="1055914"/>
          </a:xfrm>
          <a:prstGeom prst="roundRect">
            <a:avLst/>
          </a:prstGeom>
          <a:solidFill>
            <a:schemeClr val="bg2">
              <a:lumMod val="75000"/>
            </a:schemeClr>
          </a:solidFill>
          <a:ln w="38100">
            <a:solidFill>
              <a:srgbClr val="00B050"/>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OAM </a:t>
            </a:r>
            <a:r>
              <a:rPr lang="it-IT" dirty="0" err="1"/>
              <a:t>processes</a:t>
            </a:r>
            <a:endParaRPr lang="en-US" dirty="0"/>
          </a:p>
        </p:txBody>
      </p:sp>
      <p:sp>
        <p:nvSpPr>
          <p:cNvPr id="14" name="TextBox 13">
            <a:extLst>
              <a:ext uri="{FF2B5EF4-FFF2-40B4-BE49-F238E27FC236}">
                <a16:creationId xmlns:a16="http://schemas.microsoft.com/office/drawing/2014/main" id="{9E8AE82D-C1DD-B476-78AE-BBEC512FD8D9}"/>
              </a:ext>
            </a:extLst>
          </p:cNvPr>
          <p:cNvSpPr txBox="1"/>
          <p:nvPr/>
        </p:nvSpPr>
        <p:spPr>
          <a:xfrm>
            <a:off x="990600" y="2011915"/>
            <a:ext cx="2683299" cy="369332"/>
          </a:xfrm>
          <a:prstGeom prst="rect">
            <a:avLst/>
          </a:prstGeom>
          <a:noFill/>
          <a:ln w="28575">
            <a:solidFill>
              <a:srgbClr val="FF0000"/>
            </a:solidFill>
          </a:ln>
        </p:spPr>
        <p:txBody>
          <a:bodyPr wrap="none" rtlCol="0">
            <a:spAutoFit/>
          </a:bodyPr>
          <a:lstStyle/>
          <a:p>
            <a:r>
              <a:rPr lang="it-IT" b="1" dirty="0">
                <a:solidFill>
                  <a:srgbClr val="FF0000"/>
                </a:solidFill>
              </a:rPr>
              <a:t>With EE </a:t>
            </a:r>
            <a:r>
              <a:rPr lang="it-IT" b="1" dirty="0" err="1">
                <a:solidFill>
                  <a:srgbClr val="FF0000"/>
                </a:solidFill>
              </a:rPr>
              <a:t>functionalities</a:t>
            </a:r>
            <a:endParaRPr lang="en-US" b="1" dirty="0">
              <a:solidFill>
                <a:srgbClr val="FF0000"/>
              </a:solidFill>
            </a:endParaRPr>
          </a:p>
        </p:txBody>
      </p:sp>
      <p:sp>
        <p:nvSpPr>
          <p:cNvPr id="15" name="TextBox 14">
            <a:extLst>
              <a:ext uri="{FF2B5EF4-FFF2-40B4-BE49-F238E27FC236}">
                <a16:creationId xmlns:a16="http://schemas.microsoft.com/office/drawing/2014/main" id="{C58465A8-E67E-D6C4-BFA2-85DF46D631CD}"/>
              </a:ext>
            </a:extLst>
          </p:cNvPr>
          <p:cNvSpPr txBox="1"/>
          <p:nvPr/>
        </p:nvSpPr>
        <p:spPr>
          <a:xfrm>
            <a:off x="5573485" y="2039522"/>
            <a:ext cx="3042371" cy="369332"/>
          </a:xfrm>
          <a:prstGeom prst="rect">
            <a:avLst/>
          </a:prstGeom>
          <a:noFill/>
          <a:ln w="28575">
            <a:solidFill>
              <a:srgbClr val="00B050"/>
            </a:solidFill>
          </a:ln>
        </p:spPr>
        <p:txBody>
          <a:bodyPr wrap="none" rtlCol="0">
            <a:spAutoFit/>
          </a:bodyPr>
          <a:lstStyle/>
          <a:p>
            <a:r>
              <a:rPr lang="it-IT" b="1" dirty="0" err="1">
                <a:solidFill>
                  <a:srgbClr val="00B050"/>
                </a:solidFill>
              </a:rPr>
              <a:t>Without</a:t>
            </a:r>
            <a:r>
              <a:rPr lang="it-IT" b="1" dirty="0">
                <a:solidFill>
                  <a:srgbClr val="00B050"/>
                </a:solidFill>
              </a:rPr>
              <a:t> EE </a:t>
            </a:r>
            <a:r>
              <a:rPr lang="it-IT" b="1" dirty="0" err="1">
                <a:solidFill>
                  <a:srgbClr val="00B050"/>
                </a:solidFill>
              </a:rPr>
              <a:t>functionalities</a:t>
            </a:r>
            <a:endParaRPr lang="en-US" b="1" dirty="0">
              <a:solidFill>
                <a:srgbClr val="00B050"/>
              </a:solidFill>
            </a:endParaRPr>
          </a:p>
        </p:txBody>
      </p:sp>
      <p:sp>
        <p:nvSpPr>
          <p:cNvPr id="16" name="Arrow: Up-Down 15">
            <a:extLst>
              <a:ext uri="{FF2B5EF4-FFF2-40B4-BE49-F238E27FC236}">
                <a16:creationId xmlns:a16="http://schemas.microsoft.com/office/drawing/2014/main" id="{C962C7D2-1D66-599D-DE9D-3634460C404D}"/>
              </a:ext>
            </a:extLst>
          </p:cNvPr>
          <p:cNvSpPr/>
          <p:nvPr/>
        </p:nvSpPr>
        <p:spPr>
          <a:xfrm>
            <a:off x="9731829" y="5321750"/>
            <a:ext cx="500742" cy="707572"/>
          </a:xfrm>
          <a:prstGeom prst="upDownArrow">
            <a:avLst/>
          </a:prstGeom>
          <a:solidFill>
            <a:schemeClr val="bg2">
              <a:lumMod val="75000"/>
            </a:schemeClr>
          </a:solidFill>
          <a:ln w="317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02207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0"/>
                                  </p:iterate>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0"/>
                            </p:stCondLst>
                            <p:childTnLst>
                              <p:par>
                                <p:cTn id="8" presetID="18" presetClass="emph" presetSubtype="0" fill="hold" grpId="2" nodeType="afterEffect">
                                  <p:stCondLst>
                                    <p:cond delay="0"/>
                                  </p:stCondLst>
                                  <p:iterate type="lt">
                                    <p:tmPct val="4000"/>
                                  </p:iterate>
                                  <p:childTnLst>
                                    <p:set>
                                      <p:cBhvr override="childStyle">
                                        <p:cTn id="9" dur="500" fill="hold"/>
                                        <p:tgtEl>
                                          <p:spTgt spid="14"/>
                                        </p:tgtEl>
                                        <p:attrNameLst>
                                          <p:attrName>style.textDecorationUnderline</p:attrName>
                                        </p:attrNameLst>
                                      </p:cBhvr>
                                      <p:to>
                                        <p:strVal val="true"/>
                                      </p:to>
                                    </p:set>
                                  </p:childTnLst>
                                </p:cTn>
                              </p:par>
                            </p:childTnLst>
                          </p:cTn>
                        </p:par>
                        <p:par>
                          <p:cTn id="10" fill="hold">
                            <p:stCondLst>
                              <p:cond delay="900"/>
                            </p:stCondLst>
                            <p:childTnLst>
                              <p:par>
                                <p:cTn id="11" presetID="10" presetClass="entr" presetSubtype="0" fill="hold" grpId="0" nodeType="afterEffect">
                                  <p:stCondLst>
                                    <p:cond delay="25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650"/>
                            </p:stCondLst>
                            <p:childTnLst>
                              <p:par>
                                <p:cTn id="15" presetID="10" presetClass="entr" presetSubtype="0" fill="hold" grpId="0" nodeType="afterEffect">
                                  <p:stCondLst>
                                    <p:cond delay="25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2400"/>
                            </p:stCondLst>
                            <p:childTnLst>
                              <p:par>
                                <p:cTn id="19" presetID="10" presetClass="entr" presetSubtype="0" fill="hold" grpId="0" nodeType="afterEffect">
                                  <p:stCondLst>
                                    <p:cond delay="25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3150"/>
                            </p:stCondLst>
                            <p:childTnLst>
                              <p:par>
                                <p:cTn id="23" presetID="10" presetClass="entr" presetSubtype="0" fill="hold" grpId="0" nodeType="afterEffect">
                                  <p:stCondLst>
                                    <p:cond delay="25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500"/>
                            </p:stCondLst>
                            <p:childTnLst>
                              <p:par>
                                <p:cTn id="35" presetID="10" presetClass="entr" presetSubtype="0" fill="hold" grpId="0" nodeType="afterEffect">
                                  <p:stCondLst>
                                    <p:cond delay="25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1" nodeType="clickEffect">
                                  <p:stCondLst>
                                    <p:cond delay="0"/>
                                  </p:stCondLst>
                                  <p:iterate type="lt">
                                    <p:tmPct val="0"/>
                                  </p:iterate>
                                  <p:childTnLst>
                                    <p:animEffect transition="out" filter="fade">
                                      <p:cBhvr>
                                        <p:cTn id="53" dur="500"/>
                                        <p:tgtEl>
                                          <p:spTgt spid="14"/>
                                        </p:tgtEl>
                                      </p:cBhvr>
                                    </p:animEffect>
                                    <p:set>
                                      <p:cBhvr>
                                        <p:cTn id="54" dur="1" fill="hold">
                                          <p:stCondLst>
                                            <p:cond delay="499"/>
                                          </p:stCondLst>
                                        </p:cTn>
                                        <p:tgtEl>
                                          <p:spTgt spid="14"/>
                                        </p:tgtEl>
                                        <p:attrNameLst>
                                          <p:attrName>style.visibility</p:attrName>
                                        </p:attrNameLst>
                                      </p:cBhvr>
                                      <p:to>
                                        <p:strVal val="hidden"/>
                                      </p:to>
                                    </p:set>
                                  </p:childTnLst>
                                </p:cTn>
                              </p:par>
                            </p:childTnLst>
                          </p:cTn>
                        </p:par>
                        <p:par>
                          <p:cTn id="55" fill="hold">
                            <p:stCondLst>
                              <p:cond delay="500"/>
                            </p:stCondLst>
                            <p:childTnLst>
                              <p:par>
                                <p:cTn id="56" presetID="10" presetClass="exit" presetSubtype="0" fill="hold" grpId="1" nodeType="afterEffect">
                                  <p:stCondLst>
                                    <p:cond delay="0"/>
                                  </p:stCondLst>
                                  <p:childTnLst>
                                    <p:animEffect transition="out" filter="fade">
                                      <p:cBhvr>
                                        <p:cTn id="57" dur="500"/>
                                        <p:tgtEl>
                                          <p:spTgt spid="5"/>
                                        </p:tgtEl>
                                      </p:cBhvr>
                                    </p:animEffect>
                                    <p:set>
                                      <p:cBhvr>
                                        <p:cTn id="58" dur="1" fill="hold">
                                          <p:stCondLst>
                                            <p:cond delay="499"/>
                                          </p:stCondLst>
                                        </p:cTn>
                                        <p:tgtEl>
                                          <p:spTgt spid="5"/>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3"/>
                                        </p:tgtEl>
                                      </p:cBhvr>
                                    </p:animEffect>
                                    <p:set>
                                      <p:cBhvr>
                                        <p:cTn id="64" dur="1" fill="hold">
                                          <p:stCondLst>
                                            <p:cond delay="499"/>
                                          </p:stCondLst>
                                        </p:cTn>
                                        <p:tgtEl>
                                          <p:spTgt spid="3"/>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4"/>
                                        </p:tgtEl>
                                      </p:cBhvr>
                                    </p:animEffect>
                                    <p:set>
                                      <p:cBhvr>
                                        <p:cTn id="67" dur="1" fill="hold">
                                          <p:stCondLst>
                                            <p:cond delay="499"/>
                                          </p:stCondLst>
                                        </p:cTn>
                                        <p:tgtEl>
                                          <p:spTgt spid="4"/>
                                        </p:tgtEl>
                                        <p:attrNameLst>
                                          <p:attrName>style.visibility</p:attrName>
                                        </p:attrNameLst>
                                      </p:cBhvr>
                                      <p:to>
                                        <p:strVal val="hidden"/>
                                      </p:to>
                                    </p:set>
                                  </p:childTnLst>
                                </p:cTn>
                              </p:par>
                            </p:childTnLst>
                          </p:cTn>
                        </p:par>
                        <p:par>
                          <p:cTn id="68" fill="hold">
                            <p:stCondLst>
                              <p:cond delay="1000"/>
                            </p:stCondLst>
                            <p:childTnLst>
                              <p:par>
                                <p:cTn id="69" presetID="10" presetClass="exit" presetSubtype="0" fill="hold" grpId="1" nodeType="afterEffect">
                                  <p:stCondLst>
                                    <p:cond delay="0"/>
                                  </p:stCondLst>
                                  <p:childTnLst>
                                    <p:animEffect transition="out" filter="fade">
                                      <p:cBhvr>
                                        <p:cTn id="70" dur="500"/>
                                        <p:tgtEl>
                                          <p:spTgt spid="11"/>
                                        </p:tgtEl>
                                      </p:cBhvr>
                                    </p:animEffect>
                                    <p:set>
                                      <p:cBhvr>
                                        <p:cTn id="71" dur="1" fill="hold">
                                          <p:stCondLst>
                                            <p:cond delay="499"/>
                                          </p:stCondLst>
                                        </p:cTn>
                                        <p:tgtEl>
                                          <p:spTgt spid="11"/>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8"/>
                                        </p:tgtEl>
                                      </p:cBhvr>
                                    </p:animEffect>
                                    <p:set>
                                      <p:cBhvr>
                                        <p:cTn id="74" dur="1" fill="hold">
                                          <p:stCondLst>
                                            <p:cond delay="499"/>
                                          </p:stCondLst>
                                        </p:cTn>
                                        <p:tgtEl>
                                          <p:spTgt spid="8"/>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9"/>
                                        </p:tgtEl>
                                      </p:cBhvr>
                                    </p:animEffect>
                                    <p:set>
                                      <p:cBhvr>
                                        <p:cTn id="77" dur="1" fill="hold">
                                          <p:stCondLst>
                                            <p:cond delay="499"/>
                                          </p:stCondLst>
                                        </p:cTn>
                                        <p:tgtEl>
                                          <p:spTgt spid="9"/>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12"/>
                                        </p:tgtEl>
                                      </p:cBhvr>
                                    </p:animEffect>
                                    <p:set>
                                      <p:cBhvr>
                                        <p:cTn id="83" dur="1" fill="hold">
                                          <p:stCondLst>
                                            <p:cond delay="499"/>
                                          </p:stCondLst>
                                        </p:cTn>
                                        <p:tgtEl>
                                          <p:spTgt spid="12"/>
                                        </p:tgtEl>
                                        <p:attrNameLst>
                                          <p:attrName>style.visibility</p:attrName>
                                        </p:attrNameLst>
                                      </p:cBhvr>
                                      <p:to>
                                        <p:strVal val="hidden"/>
                                      </p:to>
                                    </p:set>
                                  </p:childTnLst>
                                </p:cTn>
                              </p:par>
                            </p:childTnLst>
                          </p:cTn>
                        </p:par>
                        <p:par>
                          <p:cTn id="84" fill="hold">
                            <p:stCondLst>
                              <p:cond delay="1500"/>
                            </p:stCondLst>
                            <p:childTnLst>
                              <p:par>
                                <p:cTn id="85" presetID="10" presetClass="entr" presetSubtype="0" fill="hold" grpId="0" nodeType="afterEffect">
                                  <p:stCondLst>
                                    <p:cond delay="0"/>
                                  </p:stCondLst>
                                  <p:iterate type="lt">
                                    <p:tmPct val="0"/>
                                  </p:iterate>
                                  <p:childTnLst>
                                    <p:set>
                                      <p:cBhvr>
                                        <p:cTn id="86" dur="1" fill="hold">
                                          <p:stCondLst>
                                            <p:cond delay="0"/>
                                          </p:stCondLst>
                                        </p:cTn>
                                        <p:tgtEl>
                                          <p:spTgt spid="15"/>
                                        </p:tgtEl>
                                        <p:attrNameLst>
                                          <p:attrName>style.visibility</p:attrName>
                                        </p:attrNameLst>
                                      </p:cBhvr>
                                      <p:to>
                                        <p:strVal val="visible"/>
                                      </p:to>
                                    </p:set>
                                    <p:animEffect transition="in" filter="fade">
                                      <p:cBhvr>
                                        <p:cTn id="87" dur="500"/>
                                        <p:tgtEl>
                                          <p:spTgt spid="15"/>
                                        </p:tgtEl>
                                      </p:cBhvr>
                                    </p:animEffect>
                                  </p:childTnLst>
                                </p:cTn>
                              </p:par>
                            </p:childTnLst>
                          </p:cTn>
                        </p:par>
                        <p:par>
                          <p:cTn id="88" fill="hold">
                            <p:stCondLst>
                              <p:cond delay="2000"/>
                            </p:stCondLst>
                            <p:childTnLst>
                              <p:par>
                                <p:cTn id="89" presetID="18" presetClass="emph" presetSubtype="0" fill="hold" grpId="1" nodeType="afterEffect">
                                  <p:stCondLst>
                                    <p:cond delay="0"/>
                                  </p:stCondLst>
                                  <p:iterate type="lt">
                                    <p:tmPct val="4000"/>
                                  </p:iterate>
                                  <p:childTnLst>
                                    <p:set>
                                      <p:cBhvr override="childStyle">
                                        <p:cTn id="90" dur="500" fill="hold"/>
                                        <p:tgtEl>
                                          <p:spTgt spid="15"/>
                                        </p:tgtEl>
                                        <p:attrNameLst>
                                          <p:attrName>style.textDecorationUnderline</p:attrName>
                                        </p:attrNameLst>
                                      </p:cBhvr>
                                      <p:to>
                                        <p:strVal val="true"/>
                                      </p:to>
                                    </p:set>
                                  </p:childTnLst>
                                </p:cTn>
                              </p:par>
                            </p:childTnLst>
                          </p:cTn>
                        </p:par>
                        <p:par>
                          <p:cTn id="91" fill="hold">
                            <p:stCondLst>
                              <p:cond delay="2960"/>
                            </p:stCondLst>
                            <p:childTnLst>
                              <p:par>
                                <p:cTn id="92" presetID="10" presetClass="entr" presetSubtype="0" fill="hold" grpId="0" nodeType="afterEffect">
                                  <p:stCondLst>
                                    <p:cond delay="25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500"/>
                                        <p:tgtEl>
                                          <p:spTgt spid="13"/>
                                        </p:tgtEl>
                                      </p:cBhvr>
                                    </p:animEffect>
                                  </p:childTnLst>
                                </p:cTn>
                              </p:par>
                            </p:childTnLst>
                          </p:cTn>
                        </p:par>
                        <p:par>
                          <p:cTn id="95" fill="hold">
                            <p:stCondLst>
                              <p:cond delay="3710"/>
                            </p:stCondLst>
                            <p:childTnLst>
                              <p:par>
                                <p:cTn id="96" presetID="1" presetClass="entr" presetSubtype="0" fill="hold" grpId="0" nodeType="afterEffect">
                                  <p:stCondLst>
                                    <p:cond delay="0"/>
                                  </p:stCondLst>
                                  <p:childTnLst>
                                    <p:set>
                                      <p:cBhvr>
                                        <p:cTn id="97"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2" grpId="1" animBg="1"/>
      <p:bldP spid="3" grpId="0" animBg="1"/>
      <p:bldP spid="3" grpId="1" animBg="1"/>
      <p:bldP spid="4" grpId="0" animBg="1"/>
      <p:bldP spid="4" grpId="1" animBg="1"/>
      <p:bldP spid="5" grpId="0" animBg="1"/>
      <p:bldP spid="5" grpId="1" animBg="1"/>
      <p:bldP spid="6" grpId="0"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4" grpId="1" animBg="1"/>
      <p:bldP spid="14" grpId="2" animBg="1"/>
      <p:bldP spid="15" grpId="0" animBg="1"/>
      <p:bldP spid="15" grpId="1"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31739-8B5E-9A94-9BCC-C9ECA492CA1A}"/>
              </a:ext>
            </a:extLst>
          </p:cNvPr>
          <p:cNvSpPr>
            <a:spLocks noGrp="1"/>
          </p:cNvSpPr>
          <p:nvPr>
            <p:ph type="title"/>
          </p:nvPr>
        </p:nvSpPr>
        <p:spPr/>
        <p:txBody>
          <a:bodyPr/>
          <a:lstStyle/>
          <a:p>
            <a:r>
              <a:rPr lang="it-IT" dirty="0"/>
              <a:t>Energy </a:t>
            </a:r>
            <a:r>
              <a:rPr lang="it-IT" dirty="0" err="1"/>
              <a:t>Efficiency</a:t>
            </a:r>
            <a:r>
              <a:rPr lang="it-IT" dirty="0"/>
              <a:t> in OAM </a:t>
            </a:r>
            <a:r>
              <a:rPr lang="it-IT" dirty="0" err="1"/>
              <a:t>Processes</a:t>
            </a:r>
            <a:endParaRPr lang="en-US" dirty="0"/>
          </a:p>
        </p:txBody>
      </p:sp>
      <p:sp>
        <p:nvSpPr>
          <p:cNvPr id="3" name="Content Placeholder 2">
            <a:extLst>
              <a:ext uri="{FF2B5EF4-FFF2-40B4-BE49-F238E27FC236}">
                <a16:creationId xmlns:a16="http://schemas.microsoft.com/office/drawing/2014/main" id="{D8687D0F-9E8E-5257-7632-CE6E7F414E4C}"/>
              </a:ext>
            </a:extLst>
          </p:cNvPr>
          <p:cNvSpPr>
            <a:spLocks noGrp="1"/>
          </p:cNvSpPr>
          <p:nvPr>
            <p:ph idx="1"/>
          </p:nvPr>
        </p:nvSpPr>
        <p:spPr>
          <a:xfrm>
            <a:off x="838200" y="1825625"/>
            <a:ext cx="10515600" cy="3802289"/>
          </a:xfrm>
        </p:spPr>
        <p:txBody>
          <a:bodyPr/>
          <a:lstStyle/>
          <a:p>
            <a:r>
              <a:rPr lang="it-IT" dirty="0"/>
              <a:t> Use case #1: Performance </a:t>
            </a:r>
            <a:r>
              <a:rPr lang="it-IT" dirty="0" err="1"/>
              <a:t>Measurement</a:t>
            </a:r>
            <a:r>
              <a:rPr lang="it-IT" dirty="0"/>
              <a:t> Job </a:t>
            </a:r>
            <a:r>
              <a:rPr lang="it-IT" dirty="0" err="1"/>
              <a:t>Optimization</a:t>
            </a:r>
            <a:endParaRPr lang="it-IT" dirty="0"/>
          </a:p>
          <a:p>
            <a:pPr lvl="1"/>
            <a:r>
              <a:rPr lang="en-US" sz="2000" dirty="0"/>
              <a:t>Gather performance information from the network and network slices. Each of the enabled </a:t>
            </a:r>
            <a:r>
              <a:rPr lang="en-US" sz="2000" b="1" dirty="0" err="1"/>
              <a:t>PerfMetricJobs</a:t>
            </a:r>
            <a:r>
              <a:rPr lang="en-US" sz="2000" dirty="0"/>
              <a:t> has an energy consumption that can depend on several factors (number and type of activated measurements, </a:t>
            </a:r>
            <a:r>
              <a:rPr lang="en-US" sz="2000" dirty="0" err="1"/>
              <a:t>granularityPeriods</a:t>
            </a:r>
            <a:r>
              <a:rPr lang="en-US" sz="2000" dirty="0"/>
              <a:t>, </a:t>
            </a:r>
            <a:r>
              <a:rPr lang="en-US" sz="2000" dirty="0" err="1"/>
              <a:t>reportingMethods</a:t>
            </a:r>
            <a:r>
              <a:rPr lang="en-US" sz="2000" dirty="0"/>
              <a:t> and </a:t>
            </a:r>
            <a:r>
              <a:rPr lang="en-US" sz="2000" dirty="0" err="1"/>
              <a:t>reportingPeriods</a:t>
            </a:r>
            <a:r>
              <a:rPr lang="en-US" sz="2000" dirty="0"/>
              <a:t>). Each combination of these values has an impact on the energy consumed by the </a:t>
            </a:r>
            <a:r>
              <a:rPr lang="en-US" sz="2000" dirty="0" err="1"/>
              <a:t>PerfMetricJob</a:t>
            </a:r>
            <a:r>
              <a:rPr lang="en-US" sz="2000" dirty="0"/>
              <a:t> process. The requirement is to have an energy consumption indication associated with each measurement job in order to manage such processes accordingly.</a:t>
            </a:r>
          </a:p>
          <a:p>
            <a:r>
              <a:rPr lang="en-US" dirty="0"/>
              <a:t> Use case #2: SON (non-AI/ML based) operation and CCL: </a:t>
            </a:r>
          </a:p>
          <a:p>
            <a:pPr lvl="1"/>
            <a:r>
              <a:rPr lang="en-US" sz="2000" dirty="0"/>
              <a:t>As for AI/ML algorithm, also all </a:t>
            </a:r>
            <a:r>
              <a:rPr lang="en-US" sz="2000" dirty="0" err="1"/>
              <a:t>optimisation</a:t>
            </a:r>
            <a:r>
              <a:rPr lang="en-US" sz="2000" dirty="0"/>
              <a:t> functionalities such as SON and/or CCL consume energy during their operational state. It could be useful to introduce some indication of energy consumption to manage such algorithms (i.e. through policy management).</a:t>
            </a:r>
            <a:endParaRPr lang="it-IT" sz="2000" dirty="0"/>
          </a:p>
        </p:txBody>
      </p:sp>
    </p:spTree>
    <p:extLst>
      <p:ext uri="{BB962C8B-B14F-4D97-AF65-F5344CB8AC3E}">
        <p14:creationId xmlns:p14="http://schemas.microsoft.com/office/powerpoint/2010/main" val="53436350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78C23-1738-1DEB-233A-6739CE36240C}"/>
              </a:ext>
            </a:extLst>
          </p:cNvPr>
          <p:cNvSpPr>
            <a:spLocks noGrp="1"/>
          </p:cNvSpPr>
          <p:nvPr>
            <p:ph type="title"/>
          </p:nvPr>
        </p:nvSpPr>
        <p:spPr/>
        <p:txBody>
          <a:bodyPr/>
          <a:lstStyle/>
          <a:p>
            <a:r>
              <a:rPr lang="en-US" dirty="0"/>
              <a:t>Interworking with infrastructure domain</a:t>
            </a:r>
          </a:p>
        </p:txBody>
      </p:sp>
      <p:sp>
        <p:nvSpPr>
          <p:cNvPr id="7" name="Content Placeholder 6">
            <a:extLst>
              <a:ext uri="{FF2B5EF4-FFF2-40B4-BE49-F238E27FC236}">
                <a16:creationId xmlns:a16="http://schemas.microsoft.com/office/drawing/2014/main" id="{A7A94CFF-9A9F-4CA8-2A7E-07A9A0C7873B}"/>
              </a:ext>
            </a:extLst>
          </p:cNvPr>
          <p:cNvSpPr>
            <a:spLocks noGrp="1"/>
          </p:cNvSpPr>
          <p:nvPr>
            <p:ph idx="1"/>
          </p:nvPr>
        </p:nvSpPr>
        <p:spPr>
          <a:xfrm>
            <a:off x="838200" y="1912110"/>
            <a:ext cx="10515600" cy="4270149"/>
          </a:xfrm>
        </p:spPr>
        <p:txBody>
          <a:bodyPr/>
          <a:lstStyle/>
          <a:p>
            <a:pPr marL="446088" indent="-446088"/>
            <a:r>
              <a:rPr lang="en-US" dirty="0"/>
              <a:t>Every software function (NF or management function) running in a </a:t>
            </a:r>
            <a:r>
              <a:rPr lang="en-US" dirty="0" err="1"/>
              <a:t>virtualised</a:t>
            </a:r>
            <a:r>
              <a:rPr lang="en-US" dirty="0"/>
              <a:t> infrastructure domain uses processing, storage and communication resources. Each of these has an associated energy consumption. </a:t>
            </a:r>
          </a:p>
          <a:p>
            <a:pPr marL="446088" indent="-446088"/>
            <a:r>
              <a:rPr lang="en-US" dirty="0"/>
              <a:t>For this reason, it is very important to define a correlation between energy consumption related information for each domain (network, infrastructure and OAM domains), in order to manage the inter-domain interaction in an efficient way</a:t>
            </a:r>
          </a:p>
          <a:p>
            <a:pPr lvl="1"/>
            <a:r>
              <a:rPr lang="en-US" sz="2000" b="1" dirty="0"/>
              <a:t>Example</a:t>
            </a:r>
            <a:r>
              <a:rPr lang="en-US" sz="2000" dirty="0"/>
              <a:t>: in case of high energy consumption for a network performance monitoring process, an OAM orchestrator will be able to modify the configuration process and/or reduce the associated </a:t>
            </a:r>
            <a:r>
              <a:rPr lang="en-US" sz="2000" dirty="0" err="1"/>
              <a:t>virtualised</a:t>
            </a:r>
            <a:r>
              <a:rPr lang="en-US" sz="2000" dirty="0"/>
              <a:t> resource energy consumption by interacting with MANO in case of NFV environment.</a:t>
            </a:r>
          </a:p>
        </p:txBody>
      </p:sp>
    </p:spTree>
    <p:extLst>
      <p:ext uri="{BB962C8B-B14F-4D97-AF65-F5344CB8AC3E}">
        <p14:creationId xmlns:p14="http://schemas.microsoft.com/office/powerpoint/2010/main" val="3642527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782082"/>
            <a:ext cx="10515600" cy="4351338"/>
          </a:xfrm>
        </p:spPr>
        <p:txBody>
          <a:bodyPr/>
          <a:lstStyle/>
          <a:p>
            <a:pPr marL="446088" indent="-446088"/>
            <a:r>
              <a:rPr lang="en-US" altLang="en-US" dirty="0"/>
              <a:t>The trend of making a green mobile system must also consider the network and service management domain as a part of the whole system, to meet overall energy-efficiency targets.</a:t>
            </a:r>
          </a:p>
          <a:p>
            <a:pPr marL="446088" indent="-446088"/>
            <a:r>
              <a:rPr lang="en-US" altLang="en-US" dirty="0"/>
              <a:t>In addition, we must also consider the relationship with the infrastructure domain, to ensure that virtualization is managed taking into account energy efficiency target.</a:t>
            </a:r>
          </a:p>
          <a:p>
            <a:pPr marL="446088" indent="-446088"/>
            <a:r>
              <a:rPr lang="en-US" altLang="en-US" dirty="0"/>
              <a:t>Energy Efficiency is a crucial aspect when addressing economic and environmental sustainability impacts of solutions. The identification and definition of indicators that quantitatively and qualitatively describe these aspects are important</a:t>
            </a: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977E2-9BD1-C219-A93F-0E09A980C337}"/>
              </a:ext>
            </a:extLst>
          </p:cNvPr>
          <p:cNvSpPr>
            <a:spLocks noGrp="1"/>
          </p:cNvSpPr>
          <p:nvPr>
            <p:ph type="title"/>
          </p:nvPr>
        </p:nvSpPr>
        <p:spPr/>
        <p:txBody>
          <a:bodyPr/>
          <a:lstStyle/>
          <a:p>
            <a:r>
              <a:rPr lang="it-IT" dirty="0" err="1"/>
              <a:t>Proposal</a:t>
            </a:r>
            <a:endParaRPr lang="en-US" dirty="0"/>
          </a:p>
        </p:txBody>
      </p:sp>
      <p:sp>
        <p:nvSpPr>
          <p:cNvPr id="3" name="Content Placeholder 2">
            <a:extLst>
              <a:ext uri="{FF2B5EF4-FFF2-40B4-BE49-F238E27FC236}">
                <a16:creationId xmlns:a16="http://schemas.microsoft.com/office/drawing/2014/main" id="{615B4765-07B6-029A-CA2E-4B02749D5064}"/>
              </a:ext>
            </a:extLst>
          </p:cNvPr>
          <p:cNvSpPr>
            <a:spLocks noGrp="1"/>
          </p:cNvSpPr>
          <p:nvPr>
            <p:ph idx="1"/>
          </p:nvPr>
        </p:nvSpPr>
        <p:spPr>
          <a:xfrm>
            <a:off x="838200" y="1847396"/>
            <a:ext cx="10515600" cy="4351338"/>
          </a:xfrm>
        </p:spPr>
        <p:txBody>
          <a:bodyPr/>
          <a:lstStyle/>
          <a:p>
            <a:pPr marL="446088" indent="-446088"/>
            <a:endParaRPr lang="en-US" dirty="0"/>
          </a:p>
          <a:p>
            <a:pPr marL="446088" indent="-446088"/>
            <a:endParaRPr lang="en-US" dirty="0"/>
          </a:p>
          <a:p>
            <a:pPr marL="446088" indent="-446088"/>
            <a:r>
              <a:rPr lang="en-US" dirty="0"/>
              <a:t>Our proposal is to extend the Energy Efficiency management aspects to OAM processes in order to </a:t>
            </a:r>
            <a:r>
              <a:rPr lang="en-US" dirty="0" err="1"/>
              <a:t>optimise</a:t>
            </a:r>
            <a:r>
              <a:rPr lang="en-US" dirty="0"/>
              <a:t> the entire energy consumption defining an overall energy efficient system.</a:t>
            </a:r>
          </a:p>
        </p:txBody>
      </p:sp>
    </p:spTree>
    <p:extLst>
      <p:ext uri="{BB962C8B-B14F-4D97-AF65-F5344CB8AC3E}">
        <p14:creationId xmlns:p14="http://schemas.microsoft.com/office/powerpoint/2010/main" val="305138861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0d4e6f7-2098-4211-81db-5612d3076bf7}" enabled="1" method="Standard" siteId="{6815f468-021c-48f2-a6b2-d65c8e979dfb}" removed="0"/>
</clbl:labelList>
</file>

<file path=docProps/app.xml><?xml version="1.0" encoding="utf-8"?>
<Properties xmlns="http://schemas.openxmlformats.org/officeDocument/2006/extended-properties" xmlns:vt="http://schemas.openxmlformats.org/officeDocument/2006/docPropsVTypes">
  <Template>Office Theme</Template>
  <TotalTime>7781</TotalTime>
  <Words>821</Words>
  <Application>Microsoft Office PowerPoint</Application>
  <PresentationFormat>Widescreen</PresentationFormat>
  <Paragraphs>62</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Arial </vt:lpstr>
      <vt:lpstr>Calibri</vt:lpstr>
      <vt:lpstr>Calibri Light</vt:lpstr>
      <vt:lpstr>Times New Roman</vt:lpstr>
      <vt:lpstr>Office Theme</vt:lpstr>
      <vt:lpstr>Discussion on the proposal to extend  Energy Efficiency to the OAM domain</vt:lpstr>
      <vt:lpstr>Outline</vt:lpstr>
      <vt:lpstr>EE related past activities</vt:lpstr>
      <vt:lpstr>EE related current activities (rel. 19)</vt:lpstr>
      <vt:lpstr>Towards 6G to a whole EE system</vt:lpstr>
      <vt:lpstr>Energy Efficiency in OAM Processes</vt:lpstr>
      <vt:lpstr>Interworking with infrastructure domain</vt:lpstr>
      <vt:lpstr>Summary</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Bizzarri Simone</cp:lastModifiedBy>
  <cp:revision>598</cp:revision>
  <dcterms:created xsi:type="dcterms:W3CDTF">2010-02-05T13:52:04Z</dcterms:created>
  <dcterms:modified xsi:type="dcterms:W3CDTF">2024-08-08T13:51:07Z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00d4e6f7-2098-4211-81db-5612d3076bf7_Enabled">
    <vt:lpwstr>true</vt:lpwstr>
  </property>
  <property fmtid="{D5CDD505-2E9C-101B-9397-08002B2CF9AE}" pid="4" name="MSIP_Label_00d4e6f7-2098-4211-81db-5612d3076bf7_SetDate">
    <vt:lpwstr>2024-08-01T09:54:19Z</vt:lpwstr>
  </property>
  <property fmtid="{D5CDD505-2E9C-101B-9397-08002B2CF9AE}" pid="5" name="MSIP_Label_00d4e6f7-2098-4211-81db-5612d3076bf7_Method">
    <vt:lpwstr>Standard</vt:lpwstr>
  </property>
  <property fmtid="{D5CDD505-2E9C-101B-9397-08002B2CF9AE}" pid="6" name="MSIP_Label_00d4e6f7-2098-4211-81db-5612d3076bf7_Name">
    <vt:lpwstr>Uso Interno Fibercop</vt:lpwstr>
  </property>
  <property fmtid="{D5CDD505-2E9C-101B-9397-08002B2CF9AE}" pid="7" name="MSIP_Label_00d4e6f7-2098-4211-81db-5612d3076bf7_SiteId">
    <vt:lpwstr>6815f468-021c-48f2-a6b2-d65c8e979dfb</vt:lpwstr>
  </property>
  <property fmtid="{D5CDD505-2E9C-101B-9397-08002B2CF9AE}" pid="8" name="MSIP_Label_00d4e6f7-2098-4211-81db-5612d3076bf7_ActionId">
    <vt:lpwstr>f0c29b47-a199-48c3-a72f-ca4ded3865b3</vt:lpwstr>
  </property>
  <property fmtid="{D5CDD505-2E9C-101B-9397-08002B2CF9AE}" pid="9" name="MSIP_Label_00d4e6f7-2098-4211-81db-5612d3076bf7_ContentBits">
    <vt:lpwstr>2</vt:lpwstr>
  </property>
  <property fmtid="{D5CDD505-2E9C-101B-9397-08002B2CF9AE}" pid="10" name="ClassificationContentMarkingFooterLocations">
    <vt:lpwstr>Office Theme:3</vt:lpwstr>
  </property>
  <property fmtid="{D5CDD505-2E9C-101B-9397-08002B2CF9AE}" pid="11" name="ClassificationContentMarkingFooterText">
    <vt:lpwstr>Gruppo FiberCop - Uso Aziendale - Tutti i diritti riservati.</vt:lpwstr>
  </property>
</Properties>
</file>